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68" r:id="rId3"/>
    <p:sldId id="299" r:id="rId4"/>
    <p:sldId id="269" r:id="rId5"/>
    <p:sldId id="258" r:id="rId6"/>
    <p:sldId id="272" r:id="rId7"/>
    <p:sldId id="266" r:id="rId8"/>
    <p:sldId id="288" r:id="rId9"/>
    <p:sldId id="259" r:id="rId10"/>
    <p:sldId id="264" r:id="rId11"/>
    <p:sldId id="293" r:id="rId12"/>
    <p:sldId id="300" r:id="rId13"/>
    <p:sldId id="301" r:id="rId14"/>
    <p:sldId id="302" r:id="rId15"/>
    <p:sldId id="304" r:id="rId16"/>
    <p:sldId id="306" r:id="rId17"/>
    <p:sldId id="307" r:id="rId18"/>
    <p:sldId id="308" r:id="rId19"/>
  </p:sldIdLst>
  <p:sldSz cx="9144000" cy="6858000" type="screen4x3"/>
  <p:notesSz cx="7011988" cy="92979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510"/>
    <p:restoredTop sz="94712"/>
  </p:normalViewPr>
  <p:slideViewPr>
    <p:cSldViewPr>
      <p:cViewPr>
        <p:scale>
          <a:sx n="56" d="100"/>
          <a:sy n="56" d="100"/>
        </p:scale>
        <p:origin x="1536" y="1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7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836A6CFF-B68B-DA43-B89F-88CBA6621B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89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4BD389-923E-4241-A23E-C4772E691FB9}" type="datetime1">
              <a:rPr lang="en-US"/>
              <a:pPr/>
              <a:t>8/22/16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8638" cy="418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8475" cy="4651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123C58-FC1B-CD42-8D59-474A0D4EF6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46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11225-7542-0C43-AA0B-DEE27B42B0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5ED7E-6763-4646-9EBF-347A2D53B2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0B960-2B0B-EA4C-B727-87B1BD52AC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70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744F6-F8DF-6743-8B0B-920CC00056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01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0BCED3-B997-E342-B303-FA31A4F664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9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8A6B8-AB0D-F64B-8820-576DE5E086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28E34-755C-8345-B54B-3F1A71C043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DB795-74C1-B14E-B13B-C01CEF3D61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6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FCA4C-A865-7C4D-AD7F-DFF7782211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391FE-3650-424E-B22F-BA6A4465E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5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7D069-5286-8843-A8E4-2066AC93DC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48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E3BAF-4195-AC4A-9CBB-896532AF89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0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458AC-C0B1-FC40-BF61-582C0830F0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3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BE3BF"/>
            </a:gs>
            <a:gs pos="0">
              <a:srgbClr val="D49B57"/>
            </a:gs>
            <a:gs pos="73000">
              <a:srgbClr val="EFC48C"/>
            </a:gs>
            <a:gs pos="83000">
              <a:srgbClr val="F9D8A9"/>
            </a:gs>
            <a:gs pos="100000">
              <a:srgbClr val="FBE4B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7853CE-4437-CC44-8EAF-99316A86B6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4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5.png"/><Relationship Id="rId7" Type="http://schemas.openxmlformats.org/officeDocument/2006/relationships/oleObject" Target="../embeddings/oleObject9.bin"/><Relationship Id="rId8" Type="http://schemas.openxmlformats.org/officeDocument/2006/relationships/image" Target="../media/image16.png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1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0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1447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Age Of Enlightenment</a:t>
            </a:r>
            <a:b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&amp; The 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Protestant Reformation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076" name="Object 2"/>
          <p:cNvGraphicFramePr>
            <a:graphicFrameLocks noChangeAspect="1"/>
          </p:cNvGraphicFramePr>
          <p:nvPr/>
        </p:nvGraphicFramePr>
        <p:xfrm>
          <a:off x="5562600" y="1676400"/>
          <a:ext cx="3121025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name="Image" r:id="rId3" imgW="3809524" imgH="5582429" progId="PSP7.Image">
                  <p:embed/>
                </p:oleObj>
              </mc:Choice>
              <mc:Fallback>
                <p:oleObj name="Image" r:id="rId3" imgW="3809524" imgH="5582429" progId="PSP7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676400"/>
                        <a:ext cx="3121025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81000" y="2209800"/>
            <a:ext cx="4724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>
                <a:latin typeface="Tahoma" charset="0"/>
              </a:rPr>
              <a:t>John Wycliffe – English Reformer (1329-1384)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>
                <a:latin typeface="Tahoma" charset="0"/>
              </a:rPr>
              <a:t>Teacher At Oxford University, England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>
                <a:latin typeface="Tahoma" charset="0"/>
              </a:rPr>
              <a:t>Began Lollards, Followers Preaching His Reform Message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 rot="5400000">
            <a:off x="7886054" y="4075114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878806" y="0"/>
            <a:ext cx="5105400" cy="1066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William Tyndale</a:t>
            </a:r>
            <a:b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1494-1536</a:t>
            </a:r>
          </a:p>
        </p:txBody>
      </p:sp>
      <p:pic>
        <p:nvPicPr>
          <p:cNvPr id="10248" name="Picture 8" descr="portrait of William Tyndale at Hertford College, Oxford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4" y="1322576"/>
            <a:ext cx="3529012" cy="50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756004"/>
              </p:ext>
            </p:extLst>
          </p:nvPr>
        </p:nvGraphicFramePr>
        <p:xfrm>
          <a:off x="5715000" y="1059180"/>
          <a:ext cx="2933780" cy="508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hoto Editor Photo" r:id="rId4" imgW="3866667" imgH="6400000" progId="MSPhotoEd.3">
                  <p:embed/>
                </p:oleObj>
              </mc:Choice>
              <mc:Fallback>
                <p:oleObj name="Photo Editor Photo" r:id="rId4" imgW="3866667" imgH="64000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059180"/>
                        <a:ext cx="2933780" cy="508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18453" y="6091535"/>
            <a:ext cx="3326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Tyndale Version Of Bible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5400000">
            <a:off x="-3029" y="3485778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Other Bible Translation Particulars</a:t>
            </a:r>
            <a:endParaRPr lang="en-US" sz="3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62000" y="990600"/>
            <a:ext cx="7620000" cy="491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1638" indent="-4016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In 1535 the Miles Coverdale work began, which was taken mostly from Wycliffe and Tyndale.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In 1557 the Bible was divided into chapters and verses.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By 1579 versions were so readily available that the average home was able to afford one.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The Bishop's Bible –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1586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1611 – The King James Bible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/>
          <a:lstStyle/>
          <a:p>
            <a:r>
              <a:rPr lang="en-US" altLang="en-US" dirty="0">
                <a:latin typeface="Tahoma" charset="0"/>
              </a:rPr>
              <a:t>1500 </a:t>
            </a:r>
            <a:r>
              <a:rPr lang="en-US" altLang="en-US" dirty="0" smtClean="0">
                <a:latin typeface="Tahoma" charset="0"/>
              </a:rPr>
              <a:t>– 1800 A.D</a:t>
            </a:r>
            <a:r>
              <a:rPr lang="en-US" altLang="en-US" dirty="0">
                <a:latin typeface="Tahoma" charset="0"/>
              </a:rPr>
              <a:t>.</a:t>
            </a: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533400" y="1447800"/>
          <a:ext cx="344011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4" name="Photo Editor Photo" r:id="rId3" imgW="4638095" imgH="6163535" progId="MSPhotoEd.3">
                  <p:embed/>
                </p:oleObj>
              </mc:Choice>
              <mc:Fallback>
                <p:oleObj name="Photo Editor Photo" r:id="rId3" imgW="4638095" imgH="616353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47800"/>
                        <a:ext cx="3440113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346917"/>
              </p:ext>
            </p:extLst>
          </p:nvPr>
        </p:nvGraphicFramePr>
        <p:xfrm>
          <a:off x="3973513" y="2202180"/>
          <a:ext cx="2170113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5" name="Photo Editor Photo" r:id="rId5" imgW="1905266" imgH="2943636" progId="MSPhotoEd.3">
                  <p:embed/>
                </p:oleObj>
              </mc:Choice>
              <mc:Fallback>
                <p:oleObj name="Photo Editor Photo" r:id="rId5" imgW="1905266" imgH="294363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513" y="2202180"/>
                        <a:ext cx="2170113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973513" y="1076236"/>
            <a:ext cx="27879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3600" dirty="0"/>
              <a:t>Martin Luther</a:t>
            </a:r>
            <a:br>
              <a:rPr lang="en-US" altLang="en-US" sz="3600" dirty="0"/>
            </a:br>
            <a:r>
              <a:rPr lang="en-US" altLang="en-US" sz="3600" dirty="0"/>
              <a:t>1483-1546</a:t>
            </a:r>
          </a:p>
        </p:txBody>
      </p:sp>
      <p:graphicFrame>
        <p:nvGraphicFramePr>
          <p:cNvPr id="615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45277"/>
              </p:ext>
            </p:extLst>
          </p:nvPr>
        </p:nvGraphicFramePr>
        <p:xfrm>
          <a:off x="6747828" y="1981200"/>
          <a:ext cx="22098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6" name="Photo Editor Photo" r:id="rId7" imgW="1704762" imgH="2057143" progId="MSPhotoEd.3">
                  <p:embed/>
                </p:oleObj>
              </mc:Choice>
              <mc:Fallback>
                <p:oleObj name="Photo Editor Photo" r:id="rId7" imgW="1704762" imgH="20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828" y="1981200"/>
                        <a:ext cx="22098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357937"/>
              </p:ext>
            </p:extLst>
          </p:nvPr>
        </p:nvGraphicFramePr>
        <p:xfrm>
          <a:off x="5334000" y="4543425"/>
          <a:ext cx="3810000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7" name="Photo Editor Photo" r:id="rId9" imgW="3809524" imgH="2314286" progId="MSPhotoEd.3">
                  <p:embed/>
                </p:oleObj>
              </mc:Choice>
              <mc:Fallback>
                <p:oleObj name="Photo Editor Photo" r:id="rId9" imgW="3809524" imgH="2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543425"/>
                        <a:ext cx="3810000" cy="231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5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609600"/>
            <a:ext cx="3352800" cy="11430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Ulrich Zwingli</a:t>
            </a:r>
            <a:br>
              <a:rPr lang="en-US" altLang="en-US" sz="3600">
                <a:latin typeface="Tahoma" charset="0"/>
              </a:rPr>
            </a:br>
            <a:r>
              <a:rPr lang="en-US" altLang="en-US" sz="3600">
                <a:latin typeface="Tahoma" charset="0"/>
              </a:rPr>
              <a:t>(1484-1531)</a:t>
            </a: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056734"/>
              </p:ext>
            </p:extLst>
          </p:nvPr>
        </p:nvGraphicFramePr>
        <p:xfrm>
          <a:off x="3048000" y="2200275"/>
          <a:ext cx="31146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7" name="Photo Editor Photo" r:id="rId3" imgW="3115110" imgH="4048690" progId="MSPhotoEd.3">
                  <p:embed/>
                </p:oleObj>
              </mc:Choice>
              <mc:Fallback>
                <p:oleObj name="Photo Editor Photo" r:id="rId3" imgW="3115110" imgH="40486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200275"/>
                        <a:ext cx="3114675" cy="404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4572000" y="2438400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1313" indent="-34131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674688" indent="-160338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699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en-US" altLang="en-US" sz="200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1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680411"/>
              </p:ext>
            </p:extLst>
          </p:nvPr>
        </p:nvGraphicFramePr>
        <p:xfrm>
          <a:off x="3124200" y="2133600"/>
          <a:ext cx="3238500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1" name="Photo Editor Photo" r:id="rId3" imgW="3238952" imgH="4009524" progId="MSPhotoEd.3">
                  <p:embed/>
                </p:oleObj>
              </mc:Choice>
              <mc:Fallback>
                <p:oleObj name="Photo Editor Photo" r:id="rId3" imgW="3238952" imgH="40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3238500" cy="401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352800" y="581025"/>
            <a:ext cx="3124200" cy="13716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John Calvin</a:t>
            </a:r>
            <a:br>
              <a:rPr lang="en-US" altLang="en-US">
                <a:latin typeface="Tahoma" charset="0"/>
              </a:rPr>
            </a:br>
            <a:r>
              <a:rPr lang="en-US" altLang="en-US" sz="3600">
                <a:latin typeface="Tahoma" charset="0"/>
              </a:rPr>
              <a:t>1509-1564</a:t>
            </a:r>
          </a:p>
        </p:txBody>
      </p:sp>
    </p:spTree>
    <p:extLst>
      <p:ext uri="{BB962C8B-B14F-4D97-AF65-F5344CB8AC3E}">
        <p14:creationId xmlns:p14="http://schemas.microsoft.com/office/powerpoint/2010/main" val="3998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724400"/>
          </a:xfrm>
        </p:spPr>
        <p:txBody>
          <a:bodyPr/>
          <a:lstStyle/>
          <a:p>
            <a:r>
              <a:rPr lang="en-US" altLang="en-US" dirty="0" smtClean="0">
                <a:latin typeface="Tahoma" charset="0"/>
              </a:rPr>
              <a:t>Reformation Among Catholics:</a:t>
            </a:r>
            <a:br>
              <a:rPr lang="en-US" altLang="en-US" dirty="0" smtClean="0">
                <a:latin typeface="Tahoma" charset="0"/>
              </a:rPr>
            </a:br>
            <a:r>
              <a:rPr lang="en-US" altLang="en-US" dirty="0" smtClean="0">
                <a:latin typeface="Tahoma" charset="0"/>
              </a:rPr>
              <a:t>Council </a:t>
            </a:r>
            <a:r>
              <a:rPr lang="en-US" altLang="en-US" dirty="0">
                <a:latin typeface="Tahoma" charset="0"/>
              </a:rPr>
              <a:t>Of Trent </a:t>
            </a:r>
            <a:r>
              <a:rPr lang="en-US" altLang="en-US" dirty="0" smtClean="0">
                <a:latin typeface="Tahoma" charset="0"/>
              </a:rPr>
              <a:t/>
            </a:r>
            <a:br>
              <a:rPr lang="en-US" altLang="en-US" dirty="0" smtClean="0">
                <a:latin typeface="Tahoma" charset="0"/>
              </a:rPr>
            </a:br>
            <a:r>
              <a:rPr lang="en-US" altLang="en-US" dirty="0" smtClean="0">
                <a:latin typeface="Tahoma" charset="0"/>
              </a:rPr>
              <a:t>(</a:t>
            </a:r>
            <a:r>
              <a:rPr lang="en-US" altLang="en-US" dirty="0">
                <a:latin typeface="Tahoma" charset="0"/>
              </a:rPr>
              <a:t>1545-1563)</a:t>
            </a:r>
          </a:p>
        </p:txBody>
      </p:sp>
    </p:spTree>
    <p:extLst>
      <p:ext uri="{BB962C8B-B14F-4D97-AF65-F5344CB8AC3E}">
        <p14:creationId xmlns:p14="http://schemas.microsoft.com/office/powerpoint/2010/main" val="18958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431800"/>
            <a:ext cx="5029200" cy="2514600"/>
          </a:xfrm>
        </p:spPr>
        <p:txBody>
          <a:bodyPr/>
          <a:lstStyle/>
          <a:p>
            <a:r>
              <a:rPr lang="en-US" altLang="en-US" sz="4000" dirty="0">
                <a:latin typeface="Tahoma" charset="0"/>
              </a:rPr>
              <a:t>Peter </a:t>
            </a:r>
            <a:r>
              <a:rPr lang="en-US" altLang="en-US" sz="4000" dirty="0" err="1">
                <a:latin typeface="Tahoma" charset="0"/>
              </a:rPr>
              <a:t>Meiderlin</a:t>
            </a:r>
            <a:r>
              <a:rPr lang="en-US" altLang="en-US" sz="3600" dirty="0">
                <a:latin typeface="Tahoma" charset="0"/>
              </a:rPr>
              <a:t/>
            </a:r>
            <a:br>
              <a:rPr lang="en-US" altLang="en-US" sz="3600" dirty="0">
                <a:latin typeface="Tahoma" charset="0"/>
              </a:rPr>
            </a:br>
            <a:r>
              <a:rPr lang="en-US" altLang="en-US" sz="3600" dirty="0">
                <a:latin typeface="Tahoma" charset="0"/>
              </a:rPr>
              <a:t>(</a:t>
            </a:r>
            <a:r>
              <a:rPr lang="en-US" altLang="en-US" sz="3600" dirty="0" err="1">
                <a:latin typeface="Tahoma" charset="0"/>
              </a:rPr>
              <a:t>Rupertus</a:t>
            </a:r>
            <a:r>
              <a:rPr lang="en-US" altLang="en-US" sz="3600" dirty="0">
                <a:latin typeface="Tahoma" charset="0"/>
              </a:rPr>
              <a:t> </a:t>
            </a:r>
            <a:r>
              <a:rPr lang="en-US" altLang="en-US" sz="3600" dirty="0" err="1">
                <a:latin typeface="Tahoma" charset="0"/>
              </a:rPr>
              <a:t>Meldenius</a:t>
            </a:r>
            <a:r>
              <a:rPr lang="en-US" altLang="en-US" sz="3600" dirty="0">
                <a:latin typeface="Tahoma" charset="0"/>
              </a:rPr>
              <a:t>) (1582-1681)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971800"/>
            <a:ext cx="4343400" cy="3352800"/>
          </a:xfrm>
        </p:spPr>
        <p:txBody>
          <a:bodyPr/>
          <a:lstStyle/>
          <a:p>
            <a:pPr marL="3175" indent="-3175" algn="ctr">
              <a:buFontTx/>
              <a:buNone/>
            </a:pPr>
            <a:r>
              <a:rPr lang="en-US" altLang="en-US" sz="3600" dirty="0">
                <a:latin typeface="Tahoma" charset="0"/>
              </a:rPr>
              <a:t>“In Essentials, Unity; in </a:t>
            </a:r>
            <a:br>
              <a:rPr lang="en-US" altLang="en-US" sz="3600" dirty="0">
                <a:latin typeface="Tahoma" charset="0"/>
              </a:rPr>
            </a:br>
            <a:r>
              <a:rPr lang="en-US" altLang="en-US" sz="3600" dirty="0">
                <a:latin typeface="Tahoma" charset="0"/>
              </a:rPr>
              <a:t>Non-essentials, Liberty; in All Things, Charity” </a:t>
            </a:r>
            <a:br>
              <a:rPr lang="en-US" altLang="en-US" sz="3600" dirty="0">
                <a:latin typeface="Tahoma" charset="0"/>
              </a:rPr>
            </a:br>
            <a:r>
              <a:rPr lang="en-US" altLang="en-US" sz="3600" dirty="0">
                <a:latin typeface="Tahoma" charset="0"/>
              </a:rPr>
              <a:t>                —1626</a:t>
            </a:r>
            <a:r>
              <a:rPr lang="en-US" altLang="en-US" dirty="0">
                <a:latin typeface="Tahoma" charset="0"/>
              </a:rPr>
              <a:t> </a:t>
            </a:r>
          </a:p>
        </p:txBody>
      </p:sp>
      <p:pic>
        <p:nvPicPr>
          <p:cNvPr id="14340" name="Picture 4" descr="Motto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7950" y="355600"/>
            <a:ext cx="3560763" cy="612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6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cp_726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r>
              <a:rPr lang="en-US" sz="5400">
                <a:latin typeface="GothicE" charset="0"/>
              </a:rPr>
              <a:t>Tottlebank Church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524000"/>
            <a:ext cx="7162800" cy="1752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>
                <a:latin typeface="GothicE" charset="0"/>
              </a:rPr>
              <a:t>        A Church of Christ 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>
                <a:latin typeface="GothicE" charset="0"/>
              </a:rPr>
              <a:t>-Early As 1669</a:t>
            </a:r>
          </a:p>
        </p:txBody>
      </p:sp>
    </p:spTree>
    <p:extLst>
      <p:ext uri="{BB962C8B-B14F-4D97-AF65-F5344CB8AC3E}">
        <p14:creationId xmlns:p14="http://schemas.microsoft.com/office/powerpoint/2010/main" val="156129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tottlebank page 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501491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76800" y="990600"/>
            <a:ext cx="4267200" cy="5791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bg2">
                    <a:alpha val="48000"/>
                  </a:schemeClr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This </a:t>
            </a:r>
            <a:r>
              <a:rPr lang="en-US" sz="2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booke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is for the use of that Church of Christ in Broughton </a:t>
            </a:r>
            <a:r>
              <a:rPr lang="en-US" sz="2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furnessfell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and </a:t>
            </a:r>
            <a:r>
              <a:rPr lang="en-US" sz="2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Cartmell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whereof Mr. </a:t>
            </a:r>
            <a:r>
              <a:rPr lang="en-US" sz="2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Gabrill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Camelford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is </a:t>
            </a:r>
            <a:r>
              <a:rPr lang="en-US" sz="2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Teachinge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Elder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The 18</a:t>
            </a:r>
            <a:r>
              <a:rPr lang="en-US" sz="2500" baseline="30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th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day of ye sixth month called August 1669 A church of Christ was formed in order and sate down together in the fellowship and order of ye Gospel of Jesus Christ. </a:t>
            </a:r>
            <a:r>
              <a:rPr lang="en-US" sz="2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Att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the house of William Rawlinson off </a:t>
            </a:r>
            <a:r>
              <a:rPr lang="en-US" sz="2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Totle-banke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in </a:t>
            </a:r>
            <a:r>
              <a:rPr lang="en-US" sz="2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Coulton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in </a:t>
            </a:r>
            <a:r>
              <a:rPr lang="en-US" sz="2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furness</a:t>
            </a:r>
            <a:r>
              <a:rPr lang="en-US" sz="2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5029200" y="76200"/>
            <a:ext cx="3886200" cy="838200"/>
          </a:xfrm>
          <a:solidFill>
            <a:schemeClr val="bg2">
              <a:alpha val="17999"/>
            </a:schemeClr>
          </a:solidFill>
        </p:spPr>
        <p:txBody>
          <a:bodyPr/>
          <a:lstStyle/>
          <a:p>
            <a:r>
              <a:rPr lang="en-US"/>
              <a:t>The Ledger</a:t>
            </a:r>
          </a:p>
        </p:txBody>
      </p:sp>
    </p:spTree>
    <p:extLst>
      <p:ext uri="{BB962C8B-B14F-4D97-AF65-F5344CB8AC3E}">
        <p14:creationId xmlns:p14="http://schemas.microsoft.com/office/powerpoint/2010/main" val="61673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1447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Teachings Of John Wycliffe</a:t>
            </a:r>
          </a:p>
        </p:txBody>
      </p:sp>
      <p:graphicFrame>
        <p:nvGraphicFramePr>
          <p:cNvPr id="1638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658120"/>
              </p:ext>
            </p:extLst>
          </p:nvPr>
        </p:nvGraphicFramePr>
        <p:xfrm>
          <a:off x="4876800" y="1295400"/>
          <a:ext cx="3121025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5" name="Image" r:id="rId3" imgW="3809524" imgH="5582429" progId="PSP7.Image">
                  <p:embed/>
                </p:oleObj>
              </mc:Choice>
              <mc:Fallback>
                <p:oleObj name="Image" r:id="rId3" imgW="3809524" imgH="5582429" progId="PSP7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295400"/>
                        <a:ext cx="3121025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221106"/>
              </p:ext>
            </p:extLst>
          </p:nvPr>
        </p:nvGraphicFramePr>
        <p:xfrm>
          <a:off x="716784" y="2438400"/>
          <a:ext cx="37338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6" name="Image" r:id="rId5" imgW="6095238" imgH="4571429" progId="PSP7.Image">
                  <p:embed/>
                </p:oleObj>
              </mc:Choice>
              <mc:Fallback>
                <p:oleObj name="Image" r:id="rId5" imgW="6095238" imgH="4571429" progId="PSP7.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784" y="2438400"/>
                        <a:ext cx="3733800" cy="280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7275511" y="3923184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3677582" y="3723159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1447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Wycliffe Translation</a:t>
            </a:r>
          </a:p>
        </p:txBody>
      </p:sp>
      <p:grpSp>
        <p:nvGrpSpPr>
          <p:cNvPr id="19460" name="Group 9"/>
          <p:cNvGrpSpPr>
            <a:grpSpLocks/>
          </p:cNvGrpSpPr>
          <p:nvPr/>
        </p:nvGrpSpPr>
        <p:grpSpPr bwMode="auto">
          <a:xfrm>
            <a:off x="990600" y="1676400"/>
            <a:ext cx="2381250" cy="4484688"/>
            <a:chOff x="4032" y="768"/>
            <a:chExt cx="1500" cy="2825"/>
          </a:xfrm>
        </p:grpSpPr>
        <p:pic>
          <p:nvPicPr>
            <p:cNvPr id="1946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768"/>
              <a:ext cx="1500" cy="2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2" name="Text Box 8"/>
            <p:cNvSpPr txBox="1">
              <a:spLocks noChangeArrowheads="1"/>
            </p:cNvSpPr>
            <p:nvPr/>
          </p:nvSpPr>
          <p:spPr bwMode="auto">
            <a:xfrm>
              <a:off x="4032" y="3360"/>
              <a:ext cx="14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18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7600" y="2205969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/>
              <a:t>Beginning of the Gospel of John from a 14th century copy of Wycliffe's translation.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1447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Result Of Wycliffe</a:t>
            </a:r>
            <a:r>
              <a:rPr lang="ja-JP" altLang="en-US" dirty="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 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371600"/>
            <a:ext cx="3733800" cy="4886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5754686" y="4075114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6858000" cy="12192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Jan Hus – 1373-1415  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Prague, </a:t>
            </a: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Bohemia (Czech Republic)</a:t>
            </a:r>
            <a:endParaRPr lang="en-US" sz="2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04800" y="5715000"/>
            <a:ext cx="4038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smtClean="0">
                <a:latin typeface="Tahoma" charset="0"/>
              </a:rPr>
              <a:t>Statue </a:t>
            </a:r>
            <a:r>
              <a:rPr lang="en-US" sz="2000" dirty="0">
                <a:latin typeface="Tahoma" charset="0"/>
              </a:rPr>
              <a:t>Of </a:t>
            </a:r>
            <a:r>
              <a:rPr lang="en-US" sz="2000" dirty="0" smtClean="0">
                <a:latin typeface="Tahoma" charset="0"/>
              </a:rPr>
              <a:t>Jan </a:t>
            </a:r>
            <a:r>
              <a:rPr lang="en-US" sz="2000" dirty="0">
                <a:latin typeface="Tahoma" charset="0"/>
              </a:rPr>
              <a:t>Hus, Prague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4419600" y="19812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Tahoma" charset="0"/>
              </a:rPr>
              <a:t>Bohemian Pastor Of Bethlehem Chapel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Tahoma" charset="0"/>
              </a:rPr>
              <a:t>1409 Rector Of University Of Prague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Tahoma" charset="0"/>
              </a:rPr>
              <a:t>1409 Directed National Bohemian Party – Calling For Reform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Tahoma" charset="0"/>
              </a:rPr>
              <a:t>Was Excommunicated As Heretic At Council Of Constance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68" y="389382"/>
            <a:ext cx="1627632" cy="2382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1393814" y="1599083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2450441"/>
            <a:ext cx="2501900" cy="33358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287490" y="4112541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6858000" cy="9906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latin typeface="Tahoma" charset="0"/>
                <a:ea typeface="ＭＳ Ｐゴシック" charset="0"/>
                <a:cs typeface="ＭＳ Ｐゴシック" charset="0"/>
              </a:rPr>
              <a:t>Girolamo</a:t>
            </a:r>
            <a:r>
              <a:rPr lang="en-US" sz="4000" b="1" dirty="0">
                <a:latin typeface="Tahoma" charset="0"/>
                <a:ea typeface="ＭＳ Ｐゴシック" charset="0"/>
                <a:cs typeface="ＭＳ Ｐゴシック" charset="0"/>
              </a:rPr>
              <a:t> Savonarola</a:t>
            </a:r>
            <a:br>
              <a:rPr lang="en-US" sz="4000" b="1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 b="1" dirty="0">
                <a:latin typeface="Tahoma" charset="0"/>
                <a:ea typeface="ＭＳ Ｐゴシック" charset="0"/>
                <a:cs typeface="ＭＳ Ｐゴシック" charset="0"/>
              </a:rPr>
              <a:t>1452-1498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1393814" y="2018654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655" y="1296340"/>
            <a:ext cx="3828345" cy="5104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0" y="850900"/>
            <a:ext cx="9144000" cy="5134570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Troubles Existing In The Roman Church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66800" y="1930852"/>
            <a:ext cx="6553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1638" indent="-4016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159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Simony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Indulgences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Unum Sanctum – 1302 A.D.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“Babylonian Captivity” Of Papacy in Avignon, France – 1309-1377 A.D.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Planting The Seed Of Reform </a:t>
            </a:r>
            <a:b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The Rise Of Knowledge: Humanism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1412914"/>
            <a:ext cx="5570347" cy="531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1638" indent="-4016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920750" indent="-404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Petrarch  (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1304-1374)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Desiderius Erasmus (1466-1536)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Thomas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More (1478-1535) – English Author &amp; Catholic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Martyr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Ulrich von Hutten – (1488-1523) – German Patriot, Poet, Knight, Classical Scholar, Satirist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charset="0"/>
              <a:buChar char="§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Johann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Reuchlin (1455-1522) – German Humanist and Hebrew Scholar,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Lexicographer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52600"/>
            <a:ext cx="25717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35067" y="5391150"/>
            <a:ext cx="1659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Erasmus</a:t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1466-1636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7657454" y="2633969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924800" cy="1447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Johannes Gutenberg Printing Press - 1454</a:t>
            </a:r>
          </a:p>
        </p:txBody>
      </p:sp>
      <p:graphicFrame>
        <p:nvGraphicFramePr>
          <p:cNvPr id="5124" name="Object 2"/>
          <p:cNvGraphicFramePr>
            <a:graphicFrameLocks noChangeAspect="1"/>
          </p:cNvGraphicFramePr>
          <p:nvPr/>
        </p:nvGraphicFramePr>
        <p:xfrm>
          <a:off x="80963" y="1828800"/>
          <a:ext cx="3424237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9" name="Photo Editor Photo" r:id="rId3" imgW="4761905" imgH="5961905" progId="MSPhotoEd.3">
                  <p:embed/>
                </p:oleObj>
              </mc:Choice>
              <mc:Fallback>
                <p:oleObj name="Photo Editor Photo" r:id="rId3" imgW="4761905" imgH="59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1828800"/>
                        <a:ext cx="3424237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3"/>
          <p:cNvGraphicFramePr>
            <a:graphicFrameLocks noChangeAspect="1"/>
          </p:cNvGraphicFramePr>
          <p:nvPr/>
        </p:nvGraphicFramePr>
        <p:xfrm>
          <a:off x="5462588" y="1828800"/>
          <a:ext cx="3443287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0" name="Photo Editor Photo" r:id="rId5" imgW="7876190" imgH="8888066" progId="MSPhotoEd.3">
                  <p:embed/>
                </p:oleObj>
              </mc:Choice>
              <mc:Fallback>
                <p:oleObj name="Photo Editor Photo" r:id="rId5" imgW="7876190" imgH="888806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588" y="1828800"/>
                        <a:ext cx="3443287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505200" y="1992313"/>
            <a:ext cx="1828800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>
                <a:latin typeface="Tahoma" charset="0"/>
              </a:rPr>
              <a:t>Arguably History</a:t>
            </a:r>
            <a:r>
              <a:rPr lang="ja-JP" altLang="en-US" sz="2600">
                <a:latin typeface="Tahoma" charset="0"/>
              </a:rPr>
              <a:t>’</a:t>
            </a:r>
            <a:r>
              <a:rPr lang="en-US" sz="2600">
                <a:latin typeface="Tahoma" charset="0"/>
              </a:rPr>
              <a:t>s Greatest Invention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>
                <a:latin typeface="Tahoma" charset="0"/>
              </a:rPr>
              <a:t>Produced </a:t>
            </a:r>
            <a:br>
              <a:rPr lang="en-US" sz="2600">
                <a:latin typeface="Tahoma" charset="0"/>
              </a:rPr>
            </a:br>
            <a:r>
              <a:rPr lang="en-US" sz="2600">
                <a:latin typeface="Tahoma" charset="0"/>
              </a:rPr>
              <a:t>In Mainz, Germany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>
                <a:latin typeface="Tahoma" charset="0"/>
              </a:rPr>
              <a:t>First </a:t>
            </a:r>
            <a:br>
              <a:rPr lang="en-US" sz="2600">
                <a:latin typeface="Tahoma" charset="0"/>
              </a:rPr>
            </a:br>
            <a:r>
              <a:rPr lang="en-US" sz="2600">
                <a:latin typeface="Tahoma" charset="0"/>
              </a:rPr>
              <a:t>Produced Book:    The Bible</a:t>
            </a:r>
            <a:endParaRPr lang="en-US" sz="2600"/>
          </a:p>
        </p:txBody>
      </p:sp>
      <p:sp>
        <p:nvSpPr>
          <p:cNvPr id="6" name="TextBox 5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8168323" y="4052724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492</Words>
  <Application>Microsoft Macintosh PowerPoint</Application>
  <PresentationFormat>On-screen Show (4:3)</PresentationFormat>
  <Paragraphs>73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Calibri</vt:lpstr>
      <vt:lpstr>GothicE</vt:lpstr>
      <vt:lpstr>ＭＳ Ｐゴシック</vt:lpstr>
      <vt:lpstr>Tahoma</vt:lpstr>
      <vt:lpstr>Times New Roman</vt:lpstr>
      <vt:lpstr>Wingdings</vt:lpstr>
      <vt:lpstr>Arial</vt:lpstr>
      <vt:lpstr>Default Design</vt:lpstr>
      <vt:lpstr>Image</vt:lpstr>
      <vt:lpstr>Photo Editor Photo</vt:lpstr>
      <vt:lpstr>The Age Of Enlightenment &amp; The Protestant Reformation</vt:lpstr>
      <vt:lpstr>Teachings Of John Wycliffe</vt:lpstr>
      <vt:lpstr>The Wycliffe Translation</vt:lpstr>
      <vt:lpstr>Result Of Wycliffe’s Work</vt:lpstr>
      <vt:lpstr>Jan Hus – 1373-1415  Prague, Bohemia (Czech Republic)</vt:lpstr>
      <vt:lpstr>Girolamo Savonarola 1452-1498</vt:lpstr>
      <vt:lpstr>Troubles Existing In The Roman Church</vt:lpstr>
      <vt:lpstr>Planting The Seed Of Reform  The Rise Of Knowledge: Humanism</vt:lpstr>
      <vt:lpstr>The Johannes Gutenberg Printing Press - 1454</vt:lpstr>
      <vt:lpstr>William Tyndale 1494-1536</vt:lpstr>
      <vt:lpstr>Other Bible Translation Particulars</vt:lpstr>
      <vt:lpstr>1500 – 1800 A.D.</vt:lpstr>
      <vt:lpstr>Ulrich Zwingli (1484-1531)</vt:lpstr>
      <vt:lpstr>John Calvin 1509-1564</vt:lpstr>
      <vt:lpstr>Reformation Among Catholics: Council Of Trent  (1545-1563)</vt:lpstr>
      <vt:lpstr>Peter Meiderlin (Rupertus Meldenius) (1582-1681)</vt:lpstr>
      <vt:lpstr>Tottlebank Church</vt:lpstr>
      <vt:lpstr>The Ledger</vt:lpstr>
    </vt:vector>
  </TitlesOfParts>
  <Company> 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Age Of Enlightenment &amp; The Reformation</dc:title>
  <dc:creator>Scott Harp</dc:creator>
  <cp:lastModifiedBy>Scott Harp</cp:lastModifiedBy>
  <cp:revision>84</cp:revision>
  <cp:lastPrinted>2009-06-10T18:17:33Z</cp:lastPrinted>
  <dcterms:created xsi:type="dcterms:W3CDTF">2010-03-22T14:48:46Z</dcterms:created>
  <dcterms:modified xsi:type="dcterms:W3CDTF">2016-08-22T12:48:09Z</dcterms:modified>
</cp:coreProperties>
</file>